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Lst>
  <p:sldSz cy="5143500" cx="9144000"/>
  <p:notesSz cx="6858000" cy="9144000"/>
  <p:embeddedFontLst>
    <p:embeddedFont>
      <p:font typeface="Roboto"/>
      <p:regular r:id="rId31"/>
      <p:bold r:id="rId32"/>
      <p:italic r:id="rId33"/>
      <p:boldItalic r:id="rId3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oboto-regular.fntdata"/><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font" Target="fonts/Roboto-italic.fntdata"/><Relationship Id="rId10" Type="http://schemas.openxmlformats.org/officeDocument/2006/relationships/slide" Target="slides/slide5.xml"/><Relationship Id="rId32" Type="http://schemas.openxmlformats.org/officeDocument/2006/relationships/font" Target="fonts/Roboto-bold.fntdata"/><Relationship Id="rId13" Type="http://schemas.openxmlformats.org/officeDocument/2006/relationships/slide" Target="slides/slide8.xml"/><Relationship Id="rId12" Type="http://schemas.openxmlformats.org/officeDocument/2006/relationships/slide" Target="slides/slide7.xml"/><Relationship Id="rId34" Type="http://schemas.openxmlformats.org/officeDocument/2006/relationships/font" Target="fonts/Roboto-boldItalic.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88f8f5e68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88f8f5e68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88f8f5e687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88f8f5e687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mathematics (in particular, functional analysis) convolution is a mathematical operation on two functions (x and w) that produces a third function (s) expressing how the shape of one is modified by the other.</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 convolutional network terminology, the ﬁrst argument (in this example, the function x) to the convolution is often referred to as the input, and the second argument (in this example, the function w) as the kernel. The output is sometimes referred to as the feature map.</a:t>
            </a:r>
            <a:endParaRPr/>
          </a:p>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890308fb2c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890308fb2c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differene between cnn and nn are the diffent types of input, speicial extra layer such as convolution layer, pooling layer, and full connect layer.</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88f8f5e687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88f8f5e687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role of the CNN is to reduce the images into a form which is easier to process, without losing features which are critical for getting a good prediction</a:t>
            </a:r>
            <a:endParaRPr/>
          </a:p>
          <a:p>
            <a:pPr indent="0" lvl="0" marL="0" rtl="0" algn="l">
              <a:spcBef>
                <a:spcPts val="0"/>
              </a:spcBef>
              <a:spcAft>
                <a:spcPts val="0"/>
              </a:spcAft>
              <a:buNone/>
            </a:pPr>
            <a:r>
              <a:rPr lang="en"/>
              <a:t>A CNN is able to successfully capture the Spatial and Temporal dependencies</a:t>
            </a:r>
            <a:endParaRPr/>
          </a:p>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88f8f5e687_0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88f8f5e687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objective of the Convolution Operation is to extract the high-level features such as edges, from the input image. ConvNets don’t have to be limited to only one Convolutional Layer. Conventionally, the first ConvLayer is responsible for capturing the Low-Level features such as edges, color, gradient orientation, etc. With added layers, the architecture adapts to the High-Level features as well, giving us a network which has the wholesome understanding of images in the dataset, similar to how we would.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image Dimensions = 5 (Height) x 5 (Breadth) x 1 (Number of channels, eg. RGB)</a:t>
            </a:r>
            <a:endParaRPr/>
          </a:p>
          <a:p>
            <a:pPr indent="0" lvl="0" marL="0" rtl="0" algn="l">
              <a:spcBef>
                <a:spcPts val="0"/>
              </a:spcBef>
              <a:spcAft>
                <a:spcPts val="0"/>
              </a:spcAft>
              <a:buNone/>
            </a:pPr>
            <a:r>
              <a:rPr lang="en"/>
              <a:t>In the above demonstration, the green section resembles our 5x5x1 input image, I. The element involved in carrying out the convolution operation in the first part of a Convolutional Layer is called the Kernel/Filter, K, represented in the color yellow. We have selected K as a 3x3x1 matrix.</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88f8f5e687_0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88f8f5e687_0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Issue </a:t>
            </a:r>
            <a:endParaRPr/>
          </a:p>
          <a:p>
            <a:pPr indent="0" lvl="0" marL="0" rtl="0" algn="l">
              <a:spcBef>
                <a:spcPts val="0"/>
              </a:spcBef>
              <a:spcAft>
                <a:spcPts val="0"/>
              </a:spcAft>
              <a:buNone/>
            </a:pPr>
            <a:r>
              <a:rPr lang="en"/>
              <a:t>Every time we apply a convolutional operation, the size of the image shrinks</a:t>
            </a:r>
            <a:endParaRPr/>
          </a:p>
          <a:p>
            <a:pPr indent="0" lvl="0" marL="0" rtl="0" algn="l">
              <a:spcBef>
                <a:spcPts val="0"/>
              </a:spcBef>
              <a:spcAft>
                <a:spcPts val="0"/>
              </a:spcAft>
              <a:buNone/>
            </a:pPr>
            <a:r>
              <a:rPr lang="en"/>
              <a:t>Pixels present in the corner of the image are used only a few number of times during convolution as compared to the central pixels. Hence, we do not focus too much on the corners since that can lead to information loss</a:t>
            </a:r>
            <a:endParaRPr/>
          </a:p>
          <a:p>
            <a:pPr indent="0" lvl="0" marL="0" rtl="0" algn="l">
              <a:spcBef>
                <a:spcPts val="0"/>
              </a:spcBef>
              <a:spcAft>
                <a:spcPts val="0"/>
              </a:spcAft>
              <a:buNone/>
            </a:pPr>
            <a:r>
              <a:rPr lang="en"/>
              <a:t>Solution</a:t>
            </a:r>
            <a:endParaRPr/>
          </a:p>
          <a:p>
            <a:pPr indent="0" lvl="0" marL="0" rtl="0" algn="l">
              <a:spcBef>
                <a:spcPts val="0"/>
              </a:spcBef>
              <a:spcAft>
                <a:spcPts val="0"/>
              </a:spcAft>
              <a:buNone/>
            </a:pPr>
            <a:r>
              <a:rPr lang="en"/>
              <a:t>To overcome these issues, we can pad the image with an additional border, i.e., we add one pixel all around the edges.</a:t>
            </a:r>
            <a:endParaRPr/>
          </a:p>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88f8f5e687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88f8f5e687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here, I’m showing the process of how convolution layer works. In the gif, we can see instead one channel image our input now become three channel in RGB foramt. Each matrix is multipied with kernal and sum together plus bias and output specidic correpensding value in the matrix at the right down corner.</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88f8f5e687_0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88f8f5e687_0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150">
                <a:solidFill>
                  <a:srgbClr val="595858"/>
                </a:solidFill>
                <a:highlight>
                  <a:srgbClr val="FFFFFF"/>
                </a:highlight>
                <a:latin typeface="Roboto"/>
                <a:ea typeface="Roboto"/>
                <a:cs typeface="Roboto"/>
                <a:sym typeface="Roboto"/>
              </a:rPr>
              <a:t>The type of filter that we choose helps to detect the vertical or horizontal edges. We can use the following filters to detect different edges: Instead of using these filters, we can create our own as well and treat them as a parameter which the model will learn using backpropagation.</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88f8f5e687_0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88f8f5e687_0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Similar to the Convolutional Layer, the Pooling layer is responsible for reducing the spatial size of the Convolved Feature. This is to decrease the computational power required to process the data through dimensionality reduction. Furthermore, it is useful for extracting dominant features which are rotational and positional invariant, thus maintaining the process of effectively training of the model.</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88f8f5e687_0_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88f8f5e687_0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600">
                <a:solidFill>
                  <a:srgbClr val="292929"/>
                </a:solidFill>
                <a:highlight>
                  <a:schemeClr val="lt1"/>
                </a:highlight>
                <a:latin typeface="Georgia"/>
                <a:ea typeface="Georgia"/>
                <a:cs typeface="Georgia"/>
                <a:sym typeface="Georgia"/>
              </a:rPr>
              <a:t>Adding a Fully-Connected layer is a (usually) cheap way of learning non-linear combinations of the high-level features as represented by the output of the convolutional layer.</a:t>
            </a:r>
            <a:endParaRPr sz="1800">
              <a:solidFill>
                <a:schemeClr val="dk2"/>
              </a:solidFill>
            </a:endParaRPr>
          </a:p>
          <a:p>
            <a:pPr indent="0" lvl="0" marL="0" rtl="0" algn="l">
              <a:spcBef>
                <a:spcPts val="160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88f8f5e687_0_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88f8f5e687_0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88f8f5e687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88f8f5e687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88f8f5e687_0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88f8f5e687_0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88f8f5e687_0_1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88f8f5e687_0_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88f8f5e687_0_1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88f8f5e687_0_1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88f8f5e687_0_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88f8f5e687_0_2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88f8f5e687_0_2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88f8f5e687_0_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890308fb2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890308fb2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88f8f5e687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88f8f5e687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88f8f5e687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88f8f5e687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chemeClr val="dk1"/>
                </a:solidFill>
              </a:rPr>
              <a:t>For any continuous function f defined on a bounded domain, we can find a neural</a:t>
            </a:r>
            <a:endParaRPr sz="1400">
              <a:solidFill>
                <a:schemeClr val="dk1"/>
              </a:solidFill>
            </a:endParaRPr>
          </a:p>
          <a:p>
            <a:pPr indent="0" lvl="0" marL="0" rtl="0" algn="l">
              <a:spcBef>
                <a:spcPts val="0"/>
              </a:spcBef>
              <a:spcAft>
                <a:spcPts val="0"/>
              </a:spcAft>
              <a:buClr>
                <a:schemeClr val="dk1"/>
              </a:buClr>
              <a:buSzPts val="1100"/>
              <a:buFont typeface="Arial"/>
              <a:buNone/>
            </a:pPr>
            <a:r>
              <a:rPr lang="en" sz="1400">
                <a:solidFill>
                  <a:schemeClr val="dk1"/>
                </a:solidFill>
              </a:rPr>
              <a:t>network that approximates f with an arbitrary degree of accuracy.</a:t>
            </a:r>
            <a:endParaRPr sz="14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88f8f5e687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88f8f5e687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88f8f5e687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88f8f5e687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pre-trained Network?</a:t>
            </a:r>
            <a:endParaRPr/>
          </a:p>
          <a:p>
            <a:pPr indent="0" lvl="0" marL="0" rtl="0" algn="l">
              <a:spcBef>
                <a:spcPts val="0"/>
              </a:spcBef>
              <a:spcAft>
                <a:spcPts val="0"/>
              </a:spcAft>
              <a:buNone/>
            </a:pPr>
            <a:r>
              <a:rPr lang="en"/>
              <a:t>a pre-trained model is a model created by someone else to solve a similar problem. Instead of building a model from scratch to solve a similar problem, you use the model trained on other problem as a starting point.</a:t>
            </a:r>
            <a:endParaRPr/>
          </a:p>
          <a:p>
            <a:pPr indent="0" lvl="0" marL="0" rtl="0" algn="l">
              <a:spcBef>
                <a:spcPts val="0"/>
              </a:spcBef>
              <a:spcAft>
                <a:spcPts val="0"/>
              </a:spcAft>
              <a:buNone/>
            </a:pPr>
            <a:r>
              <a:rPr lang="en"/>
              <a:t>Conclusion: Import other’s trained weights and biases</a:t>
            </a:r>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88f8f5e687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88f8f5e687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main reason is we use pre-trained network. First it is so </a:t>
            </a:r>
            <a:r>
              <a:rPr lang="en" sz="1000">
                <a:solidFill>
                  <a:srgbClr val="333333"/>
                </a:solidFill>
                <a:highlight>
                  <a:srgbClr val="FFFFFF"/>
                </a:highlight>
              </a:rPr>
              <a:t>conviennce in engineering implementation. The engineering doesn’t need to go deep and have comprehensive back knowledge to use pre-trained network to implement engineering problem. Next, training a accuracy model is time-cosuming and costly. That need great computer power (expensive gpu) and spends plenty of time to train the model. Pre-trained network doens’t have this issue. In transfer learning, we can just import pre-trained model and modified the full connection and output layer. Then pay relatively less time to retrain our new model.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88f8f5e687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88f8f5e687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88f8f5e687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88f8f5e687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Convolutional networks(LeCun, 1989), also known as convolutional neural networks, or CNNs, are a specialized kind of neural network for processing data that has a known grid-like topology (Goodfellow, Bengio &amp; Courville, 2016)</a:t>
            </a:r>
            <a:endParaRPr/>
          </a:p>
          <a:p>
            <a:pPr indent="0" lvl="0" marL="0" rtl="0" algn="l">
              <a:spcBef>
                <a:spcPts val="0"/>
              </a:spcBef>
              <a:spcAft>
                <a:spcPts val="0"/>
              </a:spcAft>
              <a:buNone/>
            </a:pPr>
            <a:r>
              <a:rPr lang="en"/>
              <a:t>The network employs a mathematical operation called convolution.</a:t>
            </a:r>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7.gi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8.gi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3.png"/><Relationship Id="rId4" Type="http://schemas.openxmlformats.org/officeDocument/2006/relationships/image" Target="../media/image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1.gi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5.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8.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7.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9.png"/><Relationship Id="rId4" Type="http://schemas.openxmlformats.org/officeDocument/2006/relationships/image" Target="../media/image24.png"/><Relationship Id="rId5" Type="http://schemas.openxmlformats.org/officeDocument/2006/relationships/image" Target="../media/image22.png"/><Relationship Id="rId6" Type="http://schemas.openxmlformats.org/officeDocument/2006/relationships/image" Target="../media/image27.png"/><Relationship Id="rId7" Type="http://schemas.openxmlformats.org/officeDocument/2006/relationships/image" Target="../media/image26.png"/><Relationship Id="rId8" Type="http://schemas.openxmlformats.org/officeDocument/2006/relationships/image" Target="../media/image2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30.png"/><Relationship Id="rId4" Type="http://schemas.openxmlformats.org/officeDocument/2006/relationships/image" Target="../media/image25.png"/><Relationship Id="rId5" Type="http://schemas.openxmlformats.org/officeDocument/2006/relationships/image" Target="../media/image31.jpg"/><Relationship Id="rId6" Type="http://schemas.openxmlformats.org/officeDocument/2006/relationships/image" Target="../media/image28.jpg"/><Relationship Id="rId7" Type="http://schemas.openxmlformats.org/officeDocument/2006/relationships/image" Target="../media/image2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9.png"/><Relationship Id="rId4" Type="http://schemas.openxmlformats.org/officeDocument/2006/relationships/image" Target="../media/image1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4.png"/><Relationship Id="rId4" Type="http://schemas.openxmlformats.org/officeDocument/2006/relationships/hyperlink" Target="https://playground.tensorflow.org/#activation=tanh&amp;batchSize=10&amp;dataset=circle&amp;regDataset=reg-plane&amp;learningRate=0.03&amp;regularizationRate=0&amp;noise=0&amp;networkShape=4,2&amp;seed=0.59197&amp;showTestData=false&amp;discretize=false&amp;percTrainData=50&amp;x=true&amp;y=true&amp;xTimesY=false&amp;xSquared=false&amp;ySquared=false&amp;cosX=false&amp;sinX=false&amp;cosY=false&amp;sinY=false&amp;collectStats=false&amp;problem=classification&amp;initZero=false&amp;hideText=false"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6.png"/><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9.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 sz="2900"/>
              <a:t>Transforming steering controls to self driving</a:t>
            </a:r>
            <a:endParaRPr sz="2900"/>
          </a:p>
          <a:p>
            <a:pPr indent="0" lvl="0" marL="0" rtl="0" algn="ctr">
              <a:spcBef>
                <a:spcPts val="0"/>
              </a:spcBef>
              <a:spcAft>
                <a:spcPts val="0"/>
              </a:spcAft>
              <a:buNone/>
            </a:pPr>
            <a:r>
              <a:t/>
            </a:r>
            <a:endParaRPr/>
          </a:p>
        </p:txBody>
      </p:sp>
      <p:sp>
        <p:nvSpPr>
          <p:cNvPr id="55" name="Google Shape;55;p13"/>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sz="1800"/>
          </a:p>
          <a:p>
            <a:pPr indent="0" lvl="0" marL="0" rtl="0" algn="ctr">
              <a:spcBef>
                <a:spcPts val="0"/>
              </a:spcBef>
              <a:spcAft>
                <a:spcPts val="0"/>
              </a:spcAft>
              <a:buNone/>
            </a:pPr>
            <a:r>
              <a:rPr lang="en" sz="2300"/>
              <a:t>Week 2 report</a:t>
            </a:r>
            <a:endParaRPr sz="2300"/>
          </a:p>
          <a:p>
            <a:pPr indent="0" lvl="0" marL="0" rtl="0" algn="ctr">
              <a:spcBef>
                <a:spcPts val="0"/>
              </a:spcBef>
              <a:spcAft>
                <a:spcPts val="0"/>
              </a:spcAft>
              <a:buNone/>
            </a:pPr>
            <a:r>
              <a:rPr lang="en" sz="2300"/>
              <a:t> Hongshuo Wang</a:t>
            </a:r>
            <a:endParaRPr sz="2300"/>
          </a:p>
          <a:p>
            <a:pPr indent="0" lvl="0" marL="0" rtl="0" algn="ctr">
              <a:spcBef>
                <a:spcPts val="0"/>
              </a:spcBef>
              <a:spcAft>
                <a:spcPts val="0"/>
              </a:spcAft>
              <a:buNone/>
            </a:pPr>
            <a:r>
              <a:rPr lang="en" sz="2300"/>
              <a:t>Professor Siu Ling Leung</a:t>
            </a:r>
            <a:endParaRPr sz="2300"/>
          </a:p>
          <a:p>
            <a:pPr indent="0" lvl="0" marL="0" rtl="0" algn="ctr">
              <a:spcBef>
                <a:spcPts val="0"/>
              </a:spcBef>
              <a:spcAft>
                <a:spcPts val="0"/>
              </a:spcAft>
              <a:buClr>
                <a:schemeClr val="dk1"/>
              </a:buClr>
              <a:buSzPts val="1100"/>
              <a:buFont typeface="Arial"/>
              <a:buNone/>
            </a:pPr>
            <a:r>
              <a:t/>
            </a:r>
            <a:endParaRPr sz="23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2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Convolution</a:t>
            </a:r>
            <a:endParaRPr/>
          </a:p>
        </p:txBody>
      </p:sp>
      <p:sp>
        <p:nvSpPr>
          <p:cNvPr id="115" name="Google Shape;115;p22"/>
          <p:cNvSpPr txBox="1"/>
          <p:nvPr>
            <p:ph idx="1" type="body"/>
          </p:nvPr>
        </p:nvSpPr>
        <p:spPr>
          <a:xfrm>
            <a:off x="311700" y="1152475"/>
            <a:ext cx="8520600" cy="39195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In mathematics (in particular, functional analysis) convolution is a mathematical operation on two functions (x and w) that produces a third function (s) expressing how the shape of one is modified by the other.</a:t>
            </a:r>
            <a:endParaRPr/>
          </a:p>
          <a:p>
            <a:pPr indent="0" lvl="0" marL="457200" rtl="0" algn="l">
              <a:spcBef>
                <a:spcPts val="1600"/>
              </a:spcBef>
              <a:spcAft>
                <a:spcPts val="0"/>
              </a:spcAft>
              <a:buNone/>
            </a:pPr>
            <a:r>
              <a:t/>
            </a:r>
            <a:endParaRPr/>
          </a:p>
          <a:p>
            <a:pPr indent="0" lvl="0" marL="457200" rtl="0" algn="l">
              <a:spcBef>
                <a:spcPts val="1600"/>
              </a:spcBef>
              <a:spcAft>
                <a:spcPts val="0"/>
              </a:spcAft>
              <a:buNone/>
            </a:pPr>
            <a:r>
              <a:t/>
            </a:r>
            <a:endParaRPr/>
          </a:p>
          <a:p>
            <a:pPr indent="-342900" lvl="0" marL="457200" rtl="0" algn="l">
              <a:spcBef>
                <a:spcPts val="1600"/>
              </a:spcBef>
              <a:spcAft>
                <a:spcPts val="0"/>
              </a:spcAft>
              <a:buSzPts val="1800"/>
              <a:buChar char="●"/>
            </a:pPr>
            <a:r>
              <a:rPr lang="en"/>
              <a:t>In convolutional network terminology, the ﬁrst argument (in this example, the function x) to the convolution is often referred to as the input, and the second argument (in this example, the function w) as the kernel. The output is sometimes referred to as the feature map.</a:t>
            </a:r>
            <a:endParaRPr/>
          </a:p>
        </p:txBody>
      </p:sp>
      <p:pic>
        <p:nvPicPr>
          <p:cNvPr id="116" name="Google Shape;116;p22"/>
          <p:cNvPicPr preferRelativeResize="0"/>
          <p:nvPr/>
        </p:nvPicPr>
        <p:blipFill>
          <a:blip r:embed="rId3">
            <a:alphaModFix/>
          </a:blip>
          <a:stretch>
            <a:fillRect/>
          </a:stretch>
        </p:blipFill>
        <p:spPr>
          <a:xfrm>
            <a:off x="1233375" y="2459175"/>
            <a:ext cx="6462949" cy="7150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2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Difference</a:t>
            </a:r>
            <a:endParaRPr/>
          </a:p>
        </p:txBody>
      </p:sp>
      <p:sp>
        <p:nvSpPr>
          <p:cNvPr id="122" name="Google Shape;122;p2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AutoNum type="arabicPeriod"/>
            </a:pPr>
            <a:r>
              <a:rPr lang="en"/>
              <a:t>Input image</a:t>
            </a:r>
            <a:endParaRPr/>
          </a:p>
          <a:p>
            <a:pPr indent="-342900" lvl="0" marL="457200" rtl="0" algn="l">
              <a:spcBef>
                <a:spcPts val="0"/>
              </a:spcBef>
              <a:spcAft>
                <a:spcPts val="0"/>
              </a:spcAft>
              <a:buSzPts val="1800"/>
              <a:buAutoNum type="arabicPeriod"/>
            </a:pPr>
            <a:r>
              <a:rPr lang="en"/>
              <a:t>Convolution layer</a:t>
            </a:r>
            <a:endParaRPr/>
          </a:p>
          <a:p>
            <a:pPr indent="-342900" lvl="0" marL="457200" rtl="0" algn="l">
              <a:spcBef>
                <a:spcPts val="0"/>
              </a:spcBef>
              <a:spcAft>
                <a:spcPts val="0"/>
              </a:spcAft>
              <a:buSzPts val="1800"/>
              <a:buAutoNum type="arabicPeriod"/>
            </a:pPr>
            <a:r>
              <a:rPr lang="en"/>
              <a:t>Pooling layer</a:t>
            </a:r>
            <a:endParaRPr/>
          </a:p>
          <a:p>
            <a:pPr indent="-342900" lvl="0" marL="457200" rtl="0" algn="l">
              <a:spcBef>
                <a:spcPts val="0"/>
              </a:spcBef>
              <a:spcAft>
                <a:spcPts val="0"/>
              </a:spcAft>
              <a:buSzPts val="1800"/>
              <a:buAutoNum type="arabicPeriod"/>
            </a:pPr>
            <a:r>
              <a:rPr lang="en"/>
              <a:t>Full connected layer</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2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Input Image</a:t>
            </a:r>
            <a:endParaRPr/>
          </a:p>
        </p:txBody>
      </p:sp>
      <p:sp>
        <p:nvSpPr>
          <p:cNvPr id="128" name="Google Shape;128;p24"/>
          <p:cNvSpPr txBox="1"/>
          <p:nvPr>
            <p:ph idx="1" type="body"/>
          </p:nvPr>
        </p:nvSpPr>
        <p:spPr>
          <a:xfrm>
            <a:off x="311700" y="1152475"/>
            <a:ext cx="85941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role of the CNN is to reduce the images into a form which is easier to process, without losing features which are critical for getting a good prediction</a:t>
            </a:r>
            <a:endParaRPr/>
          </a:p>
          <a:p>
            <a:pPr indent="0" lvl="0" marL="0" rtl="0" algn="l">
              <a:spcBef>
                <a:spcPts val="1600"/>
              </a:spcBef>
              <a:spcAft>
                <a:spcPts val="1600"/>
              </a:spcAft>
              <a:buNone/>
            </a:pPr>
            <a:r>
              <a:rPr lang="en"/>
              <a:t>A CNN is able to successfully capture the Spatial and Temporal dependencies</a:t>
            </a:r>
            <a:endParaRPr/>
          </a:p>
        </p:txBody>
      </p:sp>
      <p:pic>
        <p:nvPicPr>
          <p:cNvPr id="129" name="Google Shape;129;p24"/>
          <p:cNvPicPr preferRelativeResize="0"/>
          <p:nvPr/>
        </p:nvPicPr>
        <p:blipFill>
          <a:blip r:embed="rId3">
            <a:alphaModFix/>
          </a:blip>
          <a:stretch>
            <a:fillRect/>
          </a:stretch>
        </p:blipFill>
        <p:spPr>
          <a:xfrm>
            <a:off x="5141975" y="2571750"/>
            <a:ext cx="3323350" cy="24169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Convolution Layer</a:t>
            </a:r>
            <a:endParaRPr/>
          </a:p>
        </p:txBody>
      </p:sp>
      <p:sp>
        <p:nvSpPr>
          <p:cNvPr id="135" name="Google Shape;135;p25"/>
          <p:cNvSpPr txBox="1"/>
          <p:nvPr>
            <p:ph idx="1" type="body"/>
          </p:nvPr>
        </p:nvSpPr>
        <p:spPr>
          <a:xfrm>
            <a:off x="311700" y="1152475"/>
            <a:ext cx="42603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are learning the bias and kernel each Convolution layer. </a:t>
            </a:r>
            <a:endParaRPr/>
          </a:p>
          <a:p>
            <a:pPr indent="0" lvl="0" marL="0" rtl="0" algn="l">
              <a:spcBef>
                <a:spcPts val="1600"/>
              </a:spcBef>
              <a:spcAft>
                <a:spcPts val="0"/>
              </a:spcAft>
              <a:buNone/>
            </a:pPr>
            <a:r>
              <a:rPr lang="en"/>
              <a:t>Input: n X n</a:t>
            </a:r>
            <a:endParaRPr/>
          </a:p>
          <a:p>
            <a:pPr indent="0" lvl="0" marL="0" rtl="0" algn="l">
              <a:spcBef>
                <a:spcPts val="1600"/>
              </a:spcBef>
              <a:spcAft>
                <a:spcPts val="0"/>
              </a:spcAft>
              <a:buNone/>
            </a:pPr>
            <a:r>
              <a:rPr lang="en"/>
              <a:t>Filter(kernal) size: f X f</a:t>
            </a:r>
            <a:endParaRPr/>
          </a:p>
          <a:p>
            <a:pPr indent="0" lvl="0" marL="0" rtl="0" algn="l">
              <a:spcBef>
                <a:spcPts val="1600"/>
              </a:spcBef>
              <a:spcAft>
                <a:spcPts val="1600"/>
              </a:spcAft>
              <a:buNone/>
            </a:pPr>
            <a:r>
              <a:rPr lang="en"/>
              <a:t>Output: (n-f+1) X (n-f+1)</a:t>
            </a:r>
            <a:endParaRPr/>
          </a:p>
        </p:txBody>
      </p:sp>
      <p:pic>
        <p:nvPicPr>
          <p:cNvPr id="136" name="Google Shape;136;p25"/>
          <p:cNvPicPr preferRelativeResize="0"/>
          <p:nvPr/>
        </p:nvPicPr>
        <p:blipFill>
          <a:blip r:embed="rId3">
            <a:alphaModFix/>
          </a:blip>
          <a:stretch>
            <a:fillRect/>
          </a:stretch>
        </p:blipFill>
        <p:spPr>
          <a:xfrm>
            <a:off x="4133850" y="1152475"/>
            <a:ext cx="5010150" cy="36576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Padding</a:t>
            </a:r>
            <a:endParaRPr/>
          </a:p>
        </p:txBody>
      </p:sp>
      <p:sp>
        <p:nvSpPr>
          <p:cNvPr id="142" name="Google Shape;142;p2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Issue </a:t>
            </a:r>
            <a:endParaRPr/>
          </a:p>
          <a:p>
            <a:pPr indent="-342900" lvl="0" marL="457200" rtl="0" algn="l">
              <a:spcBef>
                <a:spcPts val="1600"/>
              </a:spcBef>
              <a:spcAft>
                <a:spcPts val="0"/>
              </a:spcAft>
              <a:buSzPts val="1800"/>
              <a:buChar char="●"/>
            </a:pPr>
            <a:r>
              <a:rPr lang="en"/>
              <a:t>Every time we apply a convolutional operation, the size of the image shrinks</a:t>
            </a:r>
            <a:endParaRPr/>
          </a:p>
          <a:p>
            <a:pPr indent="-342900" lvl="0" marL="457200" rtl="0" algn="l">
              <a:spcBef>
                <a:spcPts val="0"/>
              </a:spcBef>
              <a:spcAft>
                <a:spcPts val="0"/>
              </a:spcAft>
              <a:buSzPts val="1800"/>
              <a:buChar char="●"/>
            </a:pPr>
            <a:r>
              <a:rPr lang="en"/>
              <a:t>Pixels present in the corner of the image are used only a few number of times during convolution as compared to the central pixels. Hence, we do not focus too much on the corners since that can lead to information loss</a:t>
            </a:r>
            <a:endParaRPr/>
          </a:p>
          <a:p>
            <a:pPr indent="0" lvl="0" marL="0" rtl="0" algn="l">
              <a:spcBef>
                <a:spcPts val="1600"/>
              </a:spcBef>
              <a:spcAft>
                <a:spcPts val="0"/>
              </a:spcAft>
              <a:buNone/>
            </a:pPr>
            <a:r>
              <a:rPr lang="en"/>
              <a:t>Solution</a:t>
            </a:r>
            <a:endParaRPr/>
          </a:p>
          <a:p>
            <a:pPr indent="-342900" lvl="0" marL="457200" rtl="0" algn="l">
              <a:spcBef>
                <a:spcPts val="1600"/>
              </a:spcBef>
              <a:spcAft>
                <a:spcPts val="0"/>
              </a:spcAft>
              <a:buSzPts val="1800"/>
              <a:buChar char="●"/>
            </a:pPr>
            <a:r>
              <a:rPr lang="en"/>
              <a:t>To overcome these issues, we can pad the image with an additional border, i.e., we add one pixel all around the edges.</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pic>
        <p:nvPicPr>
          <p:cNvPr id="147" name="Google Shape;147;p27"/>
          <p:cNvPicPr preferRelativeResize="0"/>
          <p:nvPr/>
        </p:nvPicPr>
        <p:blipFill>
          <a:blip r:embed="rId3">
            <a:alphaModFix/>
          </a:blip>
          <a:stretch>
            <a:fillRect/>
          </a:stretch>
        </p:blipFill>
        <p:spPr>
          <a:xfrm>
            <a:off x="3405125" y="660800"/>
            <a:ext cx="5503299" cy="3095600"/>
          </a:xfrm>
          <a:prstGeom prst="rect">
            <a:avLst/>
          </a:prstGeom>
          <a:noFill/>
          <a:ln>
            <a:noFill/>
          </a:ln>
        </p:spPr>
      </p:pic>
      <p:sp>
        <p:nvSpPr>
          <p:cNvPr id="148" name="Google Shape;148;p27"/>
          <p:cNvSpPr txBox="1"/>
          <p:nvPr/>
        </p:nvSpPr>
        <p:spPr>
          <a:xfrm>
            <a:off x="595325" y="559600"/>
            <a:ext cx="2809800" cy="446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Input: n X n</a:t>
            </a:r>
            <a:endParaRPr/>
          </a:p>
          <a:p>
            <a:pPr indent="0" lvl="0" marL="0" rtl="0" algn="l">
              <a:spcBef>
                <a:spcPts val="0"/>
              </a:spcBef>
              <a:spcAft>
                <a:spcPts val="0"/>
              </a:spcAft>
              <a:buNone/>
            </a:pPr>
            <a:r>
              <a:rPr lang="en"/>
              <a:t>Padding: p</a:t>
            </a:r>
            <a:endParaRPr/>
          </a:p>
          <a:p>
            <a:pPr indent="0" lvl="0" marL="0" rtl="0" algn="l">
              <a:spcBef>
                <a:spcPts val="0"/>
              </a:spcBef>
              <a:spcAft>
                <a:spcPts val="0"/>
              </a:spcAft>
              <a:buNone/>
            </a:pPr>
            <a:r>
              <a:rPr lang="en"/>
              <a:t>Filter size: f X f</a:t>
            </a:r>
            <a:endParaRPr/>
          </a:p>
          <a:p>
            <a:pPr indent="0" lvl="0" marL="0" rtl="0" algn="l">
              <a:spcBef>
                <a:spcPts val="0"/>
              </a:spcBef>
              <a:spcAft>
                <a:spcPts val="0"/>
              </a:spcAft>
              <a:buNone/>
            </a:pPr>
            <a:r>
              <a:rPr lang="en"/>
              <a:t>Output: (n+2p-f+1) X (n+2p-f+1)</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Same padding:</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Here, we apply padding so that the output size is the same as the input size, i.e.,</a:t>
            </a:r>
            <a:endParaRPr/>
          </a:p>
          <a:p>
            <a:pPr indent="0" lvl="0" marL="0" rtl="0" algn="l">
              <a:spcBef>
                <a:spcPts val="0"/>
              </a:spcBef>
              <a:spcAft>
                <a:spcPts val="0"/>
              </a:spcAft>
              <a:buNone/>
            </a:pPr>
            <a:r>
              <a:rPr lang="en"/>
              <a:t>n+2p-f+1 = n</a:t>
            </a:r>
            <a:endParaRPr/>
          </a:p>
          <a:p>
            <a:pPr indent="0" lvl="0" marL="0" rtl="0" algn="l">
              <a:spcBef>
                <a:spcPts val="0"/>
              </a:spcBef>
              <a:spcAft>
                <a:spcPts val="0"/>
              </a:spcAft>
              <a:buNone/>
            </a:pPr>
            <a:r>
              <a:rPr lang="en"/>
              <a:t>So, p = (f-1)/2</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General solution:</a:t>
            </a:r>
            <a:endParaRPr/>
          </a:p>
          <a:p>
            <a:pPr indent="0" lvl="0" marL="0" rtl="0" algn="l">
              <a:spcBef>
                <a:spcPts val="0"/>
              </a:spcBef>
              <a:spcAft>
                <a:spcPts val="0"/>
              </a:spcAft>
              <a:buNone/>
            </a:pPr>
            <a:r>
              <a:rPr lang="en"/>
              <a:t>Input: n X n</a:t>
            </a:r>
            <a:endParaRPr/>
          </a:p>
          <a:p>
            <a:pPr indent="0" lvl="0" marL="0" rtl="0" algn="l">
              <a:spcBef>
                <a:spcPts val="0"/>
              </a:spcBef>
              <a:spcAft>
                <a:spcPts val="0"/>
              </a:spcAft>
              <a:buNone/>
            </a:pPr>
            <a:r>
              <a:rPr lang="en"/>
              <a:t>Padding: p</a:t>
            </a:r>
            <a:endParaRPr/>
          </a:p>
          <a:p>
            <a:pPr indent="0" lvl="0" marL="0" rtl="0" algn="l">
              <a:spcBef>
                <a:spcPts val="0"/>
              </a:spcBef>
              <a:spcAft>
                <a:spcPts val="0"/>
              </a:spcAft>
              <a:buNone/>
            </a:pPr>
            <a:r>
              <a:rPr lang="en"/>
              <a:t>Stride: s</a:t>
            </a:r>
            <a:endParaRPr/>
          </a:p>
          <a:p>
            <a:pPr indent="0" lvl="0" marL="0" rtl="0" algn="l">
              <a:spcBef>
                <a:spcPts val="0"/>
              </a:spcBef>
              <a:spcAft>
                <a:spcPts val="0"/>
              </a:spcAft>
              <a:buNone/>
            </a:pPr>
            <a:r>
              <a:rPr lang="en"/>
              <a:t>Filter size: f X f</a:t>
            </a:r>
            <a:endParaRPr/>
          </a:p>
          <a:p>
            <a:pPr indent="0" lvl="0" marL="0" rtl="0" algn="l">
              <a:spcBef>
                <a:spcPts val="0"/>
              </a:spcBef>
              <a:spcAft>
                <a:spcPts val="0"/>
              </a:spcAft>
              <a:buNone/>
            </a:pPr>
            <a:r>
              <a:rPr lang="en"/>
              <a:t>Output: [(n+2p-f)/s+1] X [(n+2p-f)/s+1]</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28"/>
          <p:cNvSpPr txBox="1"/>
          <p:nvPr>
            <p:ph type="title"/>
          </p:nvPr>
        </p:nvSpPr>
        <p:spPr>
          <a:xfrm>
            <a:off x="371225" y="4331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Kernel/Filter</a:t>
            </a:r>
            <a:endParaRPr/>
          </a:p>
        </p:txBody>
      </p:sp>
      <p:pic>
        <p:nvPicPr>
          <p:cNvPr id="154" name="Google Shape;154;p28"/>
          <p:cNvPicPr preferRelativeResize="0"/>
          <p:nvPr/>
        </p:nvPicPr>
        <p:blipFill>
          <a:blip r:embed="rId3">
            <a:alphaModFix/>
          </a:blip>
          <a:stretch>
            <a:fillRect/>
          </a:stretch>
        </p:blipFill>
        <p:spPr>
          <a:xfrm>
            <a:off x="214325" y="1214450"/>
            <a:ext cx="6384126" cy="3417099"/>
          </a:xfrm>
          <a:prstGeom prst="rect">
            <a:avLst/>
          </a:prstGeom>
          <a:noFill/>
          <a:ln>
            <a:noFill/>
          </a:ln>
        </p:spPr>
      </p:pic>
      <p:pic>
        <p:nvPicPr>
          <p:cNvPr id="155" name="Google Shape;155;p28"/>
          <p:cNvPicPr preferRelativeResize="0"/>
          <p:nvPr/>
        </p:nvPicPr>
        <p:blipFill>
          <a:blip r:embed="rId4">
            <a:alphaModFix/>
          </a:blip>
          <a:stretch>
            <a:fillRect/>
          </a:stretch>
        </p:blipFill>
        <p:spPr>
          <a:xfrm>
            <a:off x="4891276" y="2217875"/>
            <a:ext cx="3941025" cy="183448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Pooling Layer</a:t>
            </a:r>
            <a:endParaRPr/>
          </a:p>
        </p:txBody>
      </p:sp>
      <p:sp>
        <p:nvSpPr>
          <p:cNvPr id="161" name="Google Shape;161;p2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a:t>
            </a:r>
            <a:r>
              <a:rPr lang="en"/>
              <a:t>educing the spatial size of the Convolved Feature</a:t>
            </a:r>
            <a:endParaRPr/>
          </a:p>
          <a:p>
            <a:pPr indent="0" lvl="0" marL="0" rtl="0" algn="l">
              <a:spcBef>
                <a:spcPts val="1600"/>
              </a:spcBef>
              <a:spcAft>
                <a:spcPts val="1600"/>
              </a:spcAft>
              <a:buNone/>
            </a:pPr>
            <a:r>
              <a:rPr lang="en"/>
              <a:t>Max vs Average</a:t>
            </a:r>
            <a:endParaRPr/>
          </a:p>
        </p:txBody>
      </p:sp>
      <p:pic>
        <p:nvPicPr>
          <p:cNvPr id="162" name="Google Shape;162;p29"/>
          <p:cNvPicPr preferRelativeResize="0"/>
          <p:nvPr/>
        </p:nvPicPr>
        <p:blipFill>
          <a:blip r:embed="rId3">
            <a:alphaModFix/>
          </a:blip>
          <a:stretch>
            <a:fillRect/>
          </a:stretch>
        </p:blipFill>
        <p:spPr>
          <a:xfrm>
            <a:off x="5060400" y="2274825"/>
            <a:ext cx="3771900" cy="23622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3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Classification — Fully Connected Layer (FC Layer)</a:t>
            </a:r>
            <a:endParaRPr/>
          </a:p>
          <a:p>
            <a:pPr indent="0" lvl="0" marL="0" rtl="0" algn="l">
              <a:spcBef>
                <a:spcPts val="0"/>
              </a:spcBef>
              <a:spcAft>
                <a:spcPts val="0"/>
              </a:spcAft>
              <a:buNone/>
            </a:pPr>
            <a:r>
              <a:t/>
            </a:r>
            <a:endParaRPr/>
          </a:p>
        </p:txBody>
      </p:sp>
      <p:sp>
        <p:nvSpPr>
          <p:cNvPr id="168" name="Google Shape;168;p30"/>
          <p:cNvSpPr txBox="1"/>
          <p:nvPr>
            <p:ph idx="1" type="body"/>
          </p:nvPr>
        </p:nvSpPr>
        <p:spPr>
          <a:xfrm>
            <a:off x="442700" y="1307250"/>
            <a:ext cx="3462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600">
                <a:solidFill>
                  <a:srgbClr val="292929"/>
                </a:solidFill>
                <a:highlight>
                  <a:srgbClr val="FFFFFF"/>
                </a:highlight>
                <a:latin typeface="Georgia"/>
                <a:ea typeface="Georgia"/>
                <a:cs typeface="Georgia"/>
                <a:sym typeface="Georgia"/>
              </a:rPr>
              <a:t>Adding a Fully-Connected layer is a (usually) cheap way of learning non-linear combinations of the high-level features as represented by the output of the convolutional layer.</a:t>
            </a:r>
            <a:endParaRPr/>
          </a:p>
        </p:txBody>
      </p:sp>
      <p:pic>
        <p:nvPicPr>
          <p:cNvPr id="169" name="Google Shape;169;p30"/>
          <p:cNvPicPr preferRelativeResize="0"/>
          <p:nvPr/>
        </p:nvPicPr>
        <p:blipFill>
          <a:blip r:embed="rId3">
            <a:alphaModFix/>
          </a:blip>
          <a:stretch>
            <a:fillRect/>
          </a:stretch>
        </p:blipFill>
        <p:spPr>
          <a:xfrm>
            <a:off x="3964825" y="1247725"/>
            <a:ext cx="4933900" cy="2872982"/>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31"/>
          <p:cNvSpPr txBox="1"/>
          <p:nvPr>
            <p:ph type="title"/>
          </p:nvPr>
        </p:nvSpPr>
        <p:spPr>
          <a:xfrm>
            <a:off x="311700" y="1354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Output</a:t>
            </a:r>
            <a:endParaRPr/>
          </a:p>
        </p:txBody>
      </p:sp>
      <p:sp>
        <p:nvSpPr>
          <p:cNvPr id="175" name="Google Shape;175;p3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Softmax</a:t>
            </a:r>
            <a:endParaRPr/>
          </a:p>
        </p:txBody>
      </p:sp>
      <p:pic>
        <p:nvPicPr>
          <p:cNvPr id="176" name="Google Shape;176;p31"/>
          <p:cNvPicPr preferRelativeResize="0"/>
          <p:nvPr/>
        </p:nvPicPr>
        <p:blipFill>
          <a:blip r:embed="rId3">
            <a:alphaModFix/>
          </a:blip>
          <a:stretch>
            <a:fillRect/>
          </a:stretch>
        </p:blipFill>
        <p:spPr>
          <a:xfrm>
            <a:off x="0" y="892975"/>
            <a:ext cx="9143999" cy="425052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Topics</a:t>
            </a:r>
            <a:endParaRPr/>
          </a:p>
        </p:txBody>
      </p:sp>
      <p:sp>
        <p:nvSpPr>
          <p:cNvPr id="61" name="Google Shape;61;p1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AutoNum type="arabicPeriod"/>
            </a:pPr>
            <a:r>
              <a:rPr lang="en"/>
              <a:t>Matlab Deep learning Certification</a:t>
            </a:r>
            <a:endParaRPr/>
          </a:p>
          <a:p>
            <a:pPr indent="-342900" lvl="0" marL="457200" rtl="0" algn="l">
              <a:spcBef>
                <a:spcPts val="0"/>
              </a:spcBef>
              <a:spcAft>
                <a:spcPts val="0"/>
              </a:spcAft>
              <a:buSzPts val="1800"/>
              <a:buAutoNum type="arabicPeriod"/>
            </a:pPr>
            <a:r>
              <a:rPr lang="en"/>
              <a:t>Basic idea of NN</a:t>
            </a:r>
            <a:endParaRPr/>
          </a:p>
          <a:p>
            <a:pPr indent="-342900" lvl="0" marL="457200" rtl="0" algn="l">
              <a:spcBef>
                <a:spcPts val="0"/>
              </a:spcBef>
              <a:spcAft>
                <a:spcPts val="0"/>
              </a:spcAft>
              <a:buSzPts val="1800"/>
              <a:buAutoNum type="arabicPeriod"/>
            </a:pPr>
            <a:r>
              <a:rPr lang="en"/>
              <a:t>Pre-trained Network</a:t>
            </a:r>
            <a:endParaRPr/>
          </a:p>
          <a:p>
            <a:pPr indent="-342900" lvl="0" marL="457200" rtl="0" algn="l">
              <a:spcBef>
                <a:spcPts val="0"/>
              </a:spcBef>
              <a:spcAft>
                <a:spcPts val="0"/>
              </a:spcAft>
              <a:buSzPts val="1800"/>
              <a:buAutoNum type="arabicPeriod"/>
            </a:pPr>
            <a:r>
              <a:rPr lang="en"/>
              <a:t>CNN</a:t>
            </a:r>
            <a:endParaRPr/>
          </a:p>
          <a:p>
            <a:pPr indent="-342900" lvl="0" marL="457200" rtl="0" algn="l">
              <a:spcBef>
                <a:spcPts val="0"/>
              </a:spcBef>
              <a:spcAft>
                <a:spcPts val="0"/>
              </a:spcAft>
              <a:buSzPts val="1800"/>
              <a:buAutoNum type="arabicPeriod"/>
            </a:pPr>
            <a:r>
              <a:rPr lang="en"/>
              <a:t>the essential building and their common sign in mini town</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3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Examples</a:t>
            </a:r>
            <a:endParaRPr/>
          </a:p>
        </p:txBody>
      </p:sp>
      <p:sp>
        <p:nvSpPr>
          <p:cNvPr id="182" name="Google Shape;182;p3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LeNet</a:t>
            </a:r>
            <a:endParaRPr/>
          </a:p>
          <a:p>
            <a:pPr indent="0" lvl="0" marL="0" rtl="0" algn="l">
              <a:spcBef>
                <a:spcPts val="1600"/>
              </a:spcBef>
              <a:spcAft>
                <a:spcPts val="0"/>
              </a:spcAft>
              <a:buNone/>
            </a:pPr>
            <a:r>
              <a:rPr lang="en"/>
              <a:t>AlexNet</a:t>
            </a:r>
            <a:endParaRPr/>
          </a:p>
          <a:p>
            <a:pPr indent="0" lvl="0" marL="0" rtl="0" algn="l">
              <a:spcBef>
                <a:spcPts val="1600"/>
              </a:spcBef>
              <a:spcAft>
                <a:spcPts val="0"/>
              </a:spcAft>
              <a:buNone/>
            </a:pPr>
            <a:r>
              <a:rPr lang="en"/>
              <a:t>VGGNet</a:t>
            </a:r>
            <a:endParaRPr/>
          </a:p>
          <a:p>
            <a:pPr indent="0" lvl="0" marL="0" rtl="0" algn="l">
              <a:spcBef>
                <a:spcPts val="1600"/>
              </a:spcBef>
              <a:spcAft>
                <a:spcPts val="0"/>
              </a:spcAft>
              <a:buNone/>
            </a:pPr>
            <a:r>
              <a:rPr lang="en"/>
              <a:t>GoogLeNet</a:t>
            </a:r>
            <a:endParaRPr/>
          </a:p>
          <a:p>
            <a:pPr indent="0" lvl="0" marL="0" rtl="0" algn="l">
              <a:spcBef>
                <a:spcPts val="1600"/>
              </a:spcBef>
              <a:spcAft>
                <a:spcPts val="1600"/>
              </a:spcAft>
              <a:buNone/>
            </a:pPr>
            <a:r>
              <a:rPr lang="en"/>
              <a:t>ResNet</a:t>
            </a:r>
            <a:endParaRPr/>
          </a:p>
        </p:txBody>
      </p:sp>
      <p:pic>
        <p:nvPicPr>
          <p:cNvPr id="183" name="Google Shape;183;p32"/>
          <p:cNvPicPr preferRelativeResize="0"/>
          <p:nvPr/>
        </p:nvPicPr>
        <p:blipFill>
          <a:blip r:embed="rId3">
            <a:alphaModFix/>
          </a:blip>
          <a:stretch>
            <a:fillRect/>
          </a:stretch>
        </p:blipFill>
        <p:spPr>
          <a:xfrm>
            <a:off x="1802647" y="1321597"/>
            <a:ext cx="6636500" cy="17502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3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Application</a:t>
            </a:r>
            <a:endParaRPr/>
          </a:p>
        </p:txBody>
      </p:sp>
      <p:sp>
        <p:nvSpPr>
          <p:cNvPr id="189" name="Google Shape;189;p33"/>
          <p:cNvSpPr txBox="1"/>
          <p:nvPr>
            <p:ph idx="1" type="body"/>
          </p:nvPr>
        </p:nvSpPr>
        <p:spPr>
          <a:xfrm>
            <a:off x="311700" y="1533475"/>
            <a:ext cx="8520600" cy="3416400"/>
          </a:xfrm>
          <a:prstGeom prst="rect">
            <a:avLst/>
          </a:prstGeom>
        </p:spPr>
        <p:txBody>
          <a:bodyPr anchorCtr="0" anchor="t" bIns="91425" lIns="91425" spcFirstLastPara="1" rIns="91425" wrap="square" tIns="91425">
            <a:noAutofit/>
          </a:bodyPr>
          <a:lstStyle/>
          <a:p>
            <a:pPr indent="0" lvl="0" marL="0" rtl="0" algn="l">
              <a:lnSpc>
                <a:spcPct val="140000"/>
              </a:lnSpc>
              <a:spcBef>
                <a:spcPts val="1500"/>
              </a:spcBef>
              <a:spcAft>
                <a:spcPts val="0"/>
              </a:spcAft>
              <a:buClr>
                <a:schemeClr val="dk1"/>
              </a:buClr>
              <a:buSzPts val="1100"/>
              <a:buFont typeface="Arial"/>
              <a:buNone/>
            </a:pPr>
            <a:r>
              <a:rPr b="1" lang="en" sz="1900">
                <a:solidFill>
                  <a:srgbClr val="333333"/>
                </a:solidFill>
                <a:highlight>
                  <a:srgbClr val="FFFFFF"/>
                </a:highlight>
              </a:rPr>
              <a:t>Face recognition</a:t>
            </a:r>
            <a:endParaRPr b="1" sz="1900">
              <a:solidFill>
                <a:srgbClr val="333333"/>
              </a:solidFill>
              <a:highlight>
                <a:srgbClr val="FFFFFF"/>
              </a:highlight>
            </a:endParaRPr>
          </a:p>
          <a:p>
            <a:pPr indent="0" lvl="0" marL="0" rtl="0" algn="l">
              <a:spcBef>
                <a:spcPts val="1500"/>
              </a:spcBef>
              <a:spcAft>
                <a:spcPts val="0"/>
              </a:spcAft>
              <a:buClr>
                <a:schemeClr val="dk1"/>
              </a:buClr>
              <a:buSzPts val="1100"/>
              <a:buFont typeface="Arial"/>
              <a:buNone/>
            </a:pPr>
            <a:r>
              <a:rPr lang="en" sz="1550">
                <a:solidFill>
                  <a:srgbClr val="595858"/>
                </a:solidFill>
                <a:highlight>
                  <a:srgbClr val="FFFFFF"/>
                </a:highlight>
                <a:latin typeface="Roboto"/>
                <a:ea typeface="Roboto"/>
                <a:cs typeface="Roboto"/>
                <a:sym typeface="Roboto"/>
              </a:rPr>
              <a:t>In face recognition literature, there are majorly two terminologies which are discussed the most:</a:t>
            </a:r>
            <a:endParaRPr sz="1550">
              <a:solidFill>
                <a:srgbClr val="595858"/>
              </a:solidFill>
              <a:highlight>
                <a:srgbClr val="FFFFFF"/>
              </a:highlight>
              <a:latin typeface="Roboto"/>
              <a:ea typeface="Roboto"/>
              <a:cs typeface="Roboto"/>
              <a:sym typeface="Roboto"/>
            </a:endParaRPr>
          </a:p>
          <a:p>
            <a:pPr indent="-327025" lvl="0" marL="457200" rtl="0" algn="l">
              <a:spcBef>
                <a:spcPts val="1600"/>
              </a:spcBef>
              <a:spcAft>
                <a:spcPts val="0"/>
              </a:spcAft>
              <a:buClr>
                <a:srgbClr val="595858"/>
              </a:buClr>
              <a:buSzPts val="1550"/>
              <a:buFont typeface="Roboto"/>
              <a:buAutoNum type="arabicPeriod"/>
            </a:pPr>
            <a:r>
              <a:rPr lang="en" sz="1550">
                <a:solidFill>
                  <a:srgbClr val="595858"/>
                </a:solidFill>
                <a:highlight>
                  <a:srgbClr val="FFFFFF"/>
                </a:highlight>
                <a:latin typeface="Roboto"/>
                <a:ea typeface="Roboto"/>
                <a:cs typeface="Roboto"/>
                <a:sym typeface="Roboto"/>
              </a:rPr>
              <a:t>Face verification</a:t>
            </a:r>
            <a:endParaRPr sz="1550">
              <a:solidFill>
                <a:srgbClr val="595858"/>
              </a:solidFill>
              <a:highlight>
                <a:srgbClr val="FFFFFF"/>
              </a:highlight>
              <a:latin typeface="Roboto"/>
              <a:ea typeface="Roboto"/>
              <a:cs typeface="Roboto"/>
              <a:sym typeface="Roboto"/>
            </a:endParaRPr>
          </a:p>
          <a:p>
            <a:pPr indent="-327025" lvl="0" marL="457200" rtl="0" algn="l">
              <a:spcBef>
                <a:spcPts val="0"/>
              </a:spcBef>
              <a:spcAft>
                <a:spcPts val="0"/>
              </a:spcAft>
              <a:buClr>
                <a:srgbClr val="595858"/>
              </a:buClr>
              <a:buSzPts val="1550"/>
              <a:buFont typeface="Roboto"/>
              <a:buAutoNum type="arabicPeriod"/>
            </a:pPr>
            <a:r>
              <a:rPr lang="en" sz="1550">
                <a:solidFill>
                  <a:srgbClr val="595858"/>
                </a:solidFill>
                <a:highlight>
                  <a:srgbClr val="FFFFFF"/>
                </a:highlight>
                <a:latin typeface="Roboto"/>
                <a:ea typeface="Roboto"/>
                <a:cs typeface="Roboto"/>
                <a:sym typeface="Roboto"/>
              </a:rPr>
              <a:t>Face recognition</a:t>
            </a:r>
            <a:endParaRPr sz="1550">
              <a:solidFill>
                <a:srgbClr val="595858"/>
              </a:solidFill>
              <a:highlight>
                <a:srgbClr val="FFFFFF"/>
              </a:highlight>
              <a:latin typeface="Roboto"/>
              <a:ea typeface="Roboto"/>
              <a:cs typeface="Roboto"/>
              <a:sym typeface="Roboto"/>
            </a:endParaRPr>
          </a:p>
          <a:p>
            <a:pPr indent="0" lvl="0" marL="0" rtl="0" algn="l">
              <a:spcBef>
                <a:spcPts val="1600"/>
              </a:spcBef>
              <a:spcAft>
                <a:spcPts val="0"/>
              </a:spcAft>
              <a:buClr>
                <a:schemeClr val="dk1"/>
              </a:buClr>
              <a:buSzPts val="1100"/>
              <a:buFont typeface="Arial"/>
              <a:buNone/>
            </a:pPr>
            <a:r>
              <a:rPr lang="en" sz="1550">
                <a:solidFill>
                  <a:srgbClr val="595858"/>
                </a:solidFill>
                <a:highlight>
                  <a:srgbClr val="FFFFFF"/>
                </a:highlight>
                <a:latin typeface="Roboto"/>
                <a:ea typeface="Roboto"/>
                <a:cs typeface="Roboto"/>
                <a:sym typeface="Roboto"/>
              </a:rPr>
              <a:t>In face verification, we pass the image and its corresponding name or ID as the input. For a new image, we want our model to verify whether the image is that of the claimed person. This is also called one-to-one mapping where we just want to know if the image is of the same person.</a:t>
            </a:r>
            <a:endParaRPr sz="1550">
              <a:solidFill>
                <a:srgbClr val="595858"/>
              </a:solidFill>
              <a:highlight>
                <a:srgbClr val="FFFFFF"/>
              </a:highlight>
              <a:latin typeface="Roboto"/>
              <a:ea typeface="Roboto"/>
              <a:cs typeface="Roboto"/>
              <a:sym typeface="Roboto"/>
            </a:endParaRPr>
          </a:p>
          <a:p>
            <a:pPr indent="0" lvl="0" marL="0" rtl="0" algn="l">
              <a:spcBef>
                <a:spcPts val="1600"/>
              </a:spcBef>
              <a:spcAft>
                <a:spcPts val="1600"/>
              </a:spcAft>
              <a:buNone/>
            </a:pPr>
            <a:r>
              <a:t/>
            </a:r>
            <a:endParaRPr/>
          </a:p>
        </p:txBody>
      </p:sp>
      <p:pic>
        <p:nvPicPr>
          <p:cNvPr id="190" name="Google Shape;190;p33"/>
          <p:cNvPicPr preferRelativeResize="0"/>
          <p:nvPr/>
        </p:nvPicPr>
        <p:blipFill>
          <a:blip r:embed="rId3">
            <a:alphaModFix/>
          </a:blip>
          <a:stretch>
            <a:fillRect/>
          </a:stretch>
        </p:blipFill>
        <p:spPr>
          <a:xfrm>
            <a:off x="3607625" y="445025"/>
            <a:ext cx="3452778" cy="1852873"/>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3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Object Detection</a:t>
            </a:r>
            <a:endParaRPr/>
          </a:p>
        </p:txBody>
      </p:sp>
      <p:sp>
        <p:nvSpPr>
          <p:cNvPr id="196" name="Google Shape;196;p34"/>
          <p:cNvSpPr txBox="1"/>
          <p:nvPr>
            <p:ph idx="1" type="body"/>
          </p:nvPr>
        </p:nvSpPr>
        <p:spPr>
          <a:xfrm>
            <a:off x="311700" y="1604900"/>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 understand the challenges of Object Localization, Object Detection and Landmark Finding</a:t>
            </a:r>
            <a:endParaRPr/>
          </a:p>
          <a:p>
            <a:pPr indent="0" lvl="0" marL="0" rtl="0" algn="l">
              <a:spcBef>
                <a:spcPts val="1600"/>
              </a:spcBef>
              <a:spcAft>
                <a:spcPts val="0"/>
              </a:spcAft>
              <a:buNone/>
            </a:pPr>
            <a:r>
              <a:rPr lang="en"/>
              <a:t>Understanding and implementing non-max suppression</a:t>
            </a:r>
            <a:endParaRPr/>
          </a:p>
          <a:p>
            <a:pPr indent="0" lvl="0" marL="0" rtl="0" algn="l">
              <a:spcBef>
                <a:spcPts val="1600"/>
              </a:spcBef>
              <a:spcAft>
                <a:spcPts val="0"/>
              </a:spcAft>
              <a:buNone/>
            </a:pPr>
            <a:r>
              <a:rPr lang="en"/>
              <a:t>Understanding and implementing intersection over union</a:t>
            </a:r>
            <a:endParaRPr/>
          </a:p>
          <a:p>
            <a:pPr indent="0" lvl="0" marL="0" rtl="0" algn="l">
              <a:spcBef>
                <a:spcPts val="1600"/>
              </a:spcBef>
              <a:spcAft>
                <a:spcPts val="0"/>
              </a:spcAft>
              <a:buNone/>
            </a:pPr>
            <a:r>
              <a:rPr lang="en"/>
              <a:t>To understand how we label a dataset for an object detection application</a:t>
            </a:r>
            <a:endParaRPr/>
          </a:p>
          <a:p>
            <a:pPr indent="0" lvl="0" marL="0" rtl="0" algn="l">
              <a:spcBef>
                <a:spcPts val="1600"/>
              </a:spcBef>
              <a:spcAft>
                <a:spcPts val="1600"/>
              </a:spcAft>
              <a:buNone/>
            </a:pPr>
            <a:r>
              <a:rPr lang="en"/>
              <a:t>To learn the vocabulary used in object detection (landmark, anchor, bounding box, grid, etc.)</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3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3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03" name="Google Shape;203;p35"/>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36"/>
          <p:cNvSpPr txBox="1"/>
          <p:nvPr>
            <p:ph type="title"/>
          </p:nvPr>
        </p:nvSpPr>
        <p:spPr>
          <a:xfrm>
            <a:off x="311700" y="2188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The essential building and their common sign in mini town</a:t>
            </a:r>
            <a:endParaRPr sz="2400"/>
          </a:p>
        </p:txBody>
      </p:sp>
      <p:sp>
        <p:nvSpPr>
          <p:cNvPr id="209" name="Google Shape;209;p3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10" name="Google Shape;210;p36"/>
          <p:cNvPicPr preferRelativeResize="0"/>
          <p:nvPr/>
        </p:nvPicPr>
        <p:blipFill>
          <a:blip r:embed="rId3">
            <a:alphaModFix/>
          </a:blip>
          <a:stretch>
            <a:fillRect/>
          </a:stretch>
        </p:blipFill>
        <p:spPr>
          <a:xfrm>
            <a:off x="3384300" y="1194502"/>
            <a:ext cx="2042874" cy="2058959"/>
          </a:xfrm>
          <a:prstGeom prst="rect">
            <a:avLst/>
          </a:prstGeom>
          <a:noFill/>
          <a:ln>
            <a:noFill/>
          </a:ln>
        </p:spPr>
      </p:pic>
      <p:pic>
        <p:nvPicPr>
          <p:cNvPr id="211" name="Google Shape;211;p36"/>
          <p:cNvPicPr preferRelativeResize="0"/>
          <p:nvPr/>
        </p:nvPicPr>
        <p:blipFill>
          <a:blip r:embed="rId4">
            <a:alphaModFix/>
          </a:blip>
          <a:stretch>
            <a:fillRect/>
          </a:stretch>
        </p:blipFill>
        <p:spPr>
          <a:xfrm>
            <a:off x="3487513" y="3245425"/>
            <a:ext cx="1836456" cy="1843825"/>
          </a:xfrm>
          <a:prstGeom prst="rect">
            <a:avLst/>
          </a:prstGeom>
          <a:noFill/>
          <a:ln>
            <a:noFill/>
          </a:ln>
        </p:spPr>
      </p:pic>
      <p:pic>
        <p:nvPicPr>
          <p:cNvPr id="212" name="Google Shape;212;p36"/>
          <p:cNvPicPr preferRelativeResize="0"/>
          <p:nvPr/>
        </p:nvPicPr>
        <p:blipFill>
          <a:blip r:embed="rId5">
            <a:alphaModFix/>
          </a:blip>
          <a:stretch>
            <a:fillRect/>
          </a:stretch>
        </p:blipFill>
        <p:spPr>
          <a:xfrm>
            <a:off x="552175" y="1194500"/>
            <a:ext cx="1836449" cy="1836449"/>
          </a:xfrm>
          <a:prstGeom prst="rect">
            <a:avLst/>
          </a:prstGeom>
          <a:noFill/>
          <a:ln>
            <a:noFill/>
          </a:ln>
        </p:spPr>
      </p:pic>
      <p:pic>
        <p:nvPicPr>
          <p:cNvPr id="213" name="Google Shape;213;p36"/>
          <p:cNvPicPr preferRelativeResize="0"/>
          <p:nvPr/>
        </p:nvPicPr>
        <p:blipFill>
          <a:blip r:embed="rId6">
            <a:alphaModFix/>
          </a:blip>
          <a:stretch>
            <a:fillRect/>
          </a:stretch>
        </p:blipFill>
        <p:spPr>
          <a:xfrm>
            <a:off x="6335500" y="1160875"/>
            <a:ext cx="2126200" cy="2126200"/>
          </a:xfrm>
          <a:prstGeom prst="rect">
            <a:avLst/>
          </a:prstGeom>
          <a:noFill/>
          <a:ln>
            <a:noFill/>
          </a:ln>
        </p:spPr>
      </p:pic>
      <p:pic>
        <p:nvPicPr>
          <p:cNvPr id="214" name="Google Shape;214;p36"/>
          <p:cNvPicPr preferRelativeResize="0"/>
          <p:nvPr/>
        </p:nvPicPr>
        <p:blipFill>
          <a:blip r:embed="rId7">
            <a:alphaModFix/>
          </a:blip>
          <a:stretch>
            <a:fillRect/>
          </a:stretch>
        </p:blipFill>
        <p:spPr>
          <a:xfrm>
            <a:off x="6558500" y="3287076"/>
            <a:ext cx="2126198" cy="1594649"/>
          </a:xfrm>
          <a:prstGeom prst="rect">
            <a:avLst/>
          </a:prstGeom>
          <a:noFill/>
          <a:ln>
            <a:noFill/>
          </a:ln>
        </p:spPr>
      </p:pic>
      <p:pic>
        <p:nvPicPr>
          <p:cNvPr id="215" name="Google Shape;215;p36"/>
          <p:cNvPicPr preferRelativeResize="0"/>
          <p:nvPr/>
        </p:nvPicPr>
        <p:blipFill>
          <a:blip r:embed="rId8">
            <a:alphaModFix/>
          </a:blip>
          <a:stretch>
            <a:fillRect/>
          </a:stretch>
        </p:blipFill>
        <p:spPr>
          <a:xfrm>
            <a:off x="349775" y="3105427"/>
            <a:ext cx="2126200" cy="1957947"/>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3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 building features</a:t>
            </a:r>
            <a:endParaRPr/>
          </a:p>
        </p:txBody>
      </p:sp>
      <p:pic>
        <p:nvPicPr>
          <p:cNvPr id="221" name="Google Shape;221;p37"/>
          <p:cNvPicPr preferRelativeResize="0"/>
          <p:nvPr/>
        </p:nvPicPr>
        <p:blipFill>
          <a:blip r:embed="rId3">
            <a:alphaModFix/>
          </a:blip>
          <a:stretch>
            <a:fillRect/>
          </a:stretch>
        </p:blipFill>
        <p:spPr>
          <a:xfrm>
            <a:off x="1666875" y="962754"/>
            <a:ext cx="3497074" cy="3497074"/>
          </a:xfrm>
          <a:prstGeom prst="rect">
            <a:avLst/>
          </a:prstGeom>
          <a:noFill/>
          <a:ln>
            <a:noFill/>
          </a:ln>
        </p:spPr>
      </p:pic>
      <p:pic>
        <p:nvPicPr>
          <p:cNvPr id="222" name="Google Shape;222;p37"/>
          <p:cNvPicPr preferRelativeResize="0"/>
          <p:nvPr/>
        </p:nvPicPr>
        <p:blipFill>
          <a:blip r:embed="rId4">
            <a:alphaModFix/>
          </a:blip>
          <a:stretch>
            <a:fillRect/>
          </a:stretch>
        </p:blipFill>
        <p:spPr>
          <a:xfrm>
            <a:off x="454575" y="1785950"/>
            <a:ext cx="2097426" cy="1850675"/>
          </a:xfrm>
          <a:prstGeom prst="rect">
            <a:avLst/>
          </a:prstGeom>
          <a:noFill/>
          <a:ln>
            <a:noFill/>
          </a:ln>
        </p:spPr>
      </p:pic>
      <p:pic>
        <p:nvPicPr>
          <p:cNvPr id="223" name="Google Shape;223;p37"/>
          <p:cNvPicPr preferRelativeResize="0"/>
          <p:nvPr/>
        </p:nvPicPr>
        <p:blipFill>
          <a:blip r:embed="rId5">
            <a:alphaModFix/>
          </a:blip>
          <a:stretch>
            <a:fillRect/>
          </a:stretch>
        </p:blipFill>
        <p:spPr>
          <a:xfrm>
            <a:off x="6582650" y="874853"/>
            <a:ext cx="2496645" cy="2518451"/>
          </a:xfrm>
          <a:prstGeom prst="rect">
            <a:avLst/>
          </a:prstGeom>
          <a:noFill/>
          <a:ln>
            <a:noFill/>
          </a:ln>
        </p:spPr>
      </p:pic>
      <p:pic>
        <p:nvPicPr>
          <p:cNvPr id="224" name="Google Shape;224;p37"/>
          <p:cNvPicPr preferRelativeResize="0"/>
          <p:nvPr/>
        </p:nvPicPr>
        <p:blipFill>
          <a:blip r:embed="rId6">
            <a:alphaModFix/>
          </a:blip>
          <a:stretch>
            <a:fillRect/>
          </a:stretch>
        </p:blipFill>
        <p:spPr>
          <a:xfrm>
            <a:off x="4738675" y="874850"/>
            <a:ext cx="1539901" cy="2587450"/>
          </a:xfrm>
          <a:prstGeom prst="rect">
            <a:avLst/>
          </a:prstGeom>
          <a:noFill/>
          <a:ln>
            <a:noFill/>
          </a:ln>
        </p:spPr>
      </p:pic>
      <p:pic>
        <p:nvPicPr>
          <p:cNvPr id="225" name="Google Shape;225;p37"/>
          <p:cNvPicPr preferRelativeResize="0"/>
          <p:nvPr/>
        </p:nvPicPr>
        <p:blipFill>
          <a:blip r:embed="rId7">
            <a:alphaModFix/>
          </a:blip>
          <a:stretch>
            <a:fillRect/>
          </a:stretch>
        </p:blipFill>
        <p:spPr>
          <a:xfrm>
            <a:off x="5042750" y="3603600"/>
            <a:ext cx="1539900" cy="15399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t>
            </a:r>
            <a:r>
              <a:rPr lang="en"/>
              <a:t>ertification</a:t>
            </a:r>
            <a:endParaRPr/>
          </a:p>
        </p:txBody>
      </p:sp>
      <p:pic>
        <p:nvPicPr>
          <p:cNvPr id="67" name="Google Shape;67;p15"/>
          <p:cNvPicPr preferRelativeResize="0"/>
          <p:nvPr/>
        </p:nvPicPr>
        <p:blipFill>
          <a:blip r:embed="rId3">
            <a:alphaModFix/>
          </a:blip>
          <a:stretch>
            <a:fillRect/>
          </a:stretch>
        </p:blipFill>
        <p:spPr>
          <a:xfrm>
            <a:off x="1910612" y="1216750"/>
            <a:ext cx="5322774" cy="343382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pic>
        <p:nvPicPr>
          <p:cNvPr id="72" name="Google Shape;72;p16"/>
          <p:cNvPicPr preferRelativeResize="0"/>
          <p:nvPr/>
        </p:nvPicPr>
        <p:blipFill>
          <a:blip r:embed="rId3">
            <a:alphaModFix/>
          </a:blip>
          <a:stretch>
            <a:fillRect/>
          </a:stretch>
        </p:blipFill>
        <p:spPr>
          <a:xfrm>
            <a:off x="0" y="743488"/>
            <a:ext cx="4571998" cy="3510613"/>
          </a:xfrm>
          <a:prstGeom prst="rect">
            <a:avLst/>
          </a:prstGeom>
          <a:noFill/>
          <a:ln>
            <a:noFill/>
          </a:ln>
        </p:spPr>
      </p:pic>
      <p:pic>
        <p:nvPicPr>
          <p:cNvPr id="73" name="Google Shape;73;p16"/>
          <p:cNvPicPr preferRelativeResize="0"/>
          <p:nvPr/>
        </p:nvPicPr>
        <p:blipFill>
          <a:blip r:embed="rId4">
            <a:alphaModFix/>
          </a:blip>
          <a:stretch>
            <a:fillRect/>
          </a:stretch>
        </p:blipFill>
        <p:spPr>
          <a:xfrm>
            <a:off x="4572000" y="911300"/>
            <a:ext cx="4571998" cy="3320924"/>
          </a:xfrm>
          <a:prstGeom prst="rect">
            <a:avLst/>
          </a:prstGeom>
          <a:noFill/>
          <a:ln>
            <a:noFill/>
          </a:ln>
        </p:spPr>
      </p:pic>
      <p:sp>
        <p:nvSpPr>
          <p:cNvPr id="74" name="Google Shape;74;p16"/>
          <p:cNvSpPr txBox="1"/>
          <p:nvPr/>
        </p:nvSpPr>
        <p:spPr>
          <a:xfrm>
            <a:off x="1228800" y="4361275"/>
            <a:ext cx="6743700" cy="6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For any continuous function f defined on a bounded domain, we can find a neural</a:t>
            </a:r>
            <a:endParaRPr/>
          </a:p>
          <a:p>
            <a:pPr indent="0" lvl="0" marL="0" rtl="0" algn="l">
              <a:spcBef>
                <a:spcPts val="0"/>
              </a:spcBef>
              <a:spcAft>
                <a:spcPts val="0"/>
              </a:spcAft>
              <a:buClr>
                <a:schemeClr val="dk1"/>
              </a:buClr>
              <a:buSzPts val="1100"/>
              <a:buFont typeface="Arial"/>
              <a:buNone/>
            </a:pPr>
            <a:r>
              <a:rPr lang="en"/>
              <a:t>network that approximates f with an arbitrary degree of accuracy.</a:t>
            </a:r>
            <a:endParaRPr/>
          </a:p>
          <a:p>
            <a:pPr indent="0" lvl="0" marL="0" rtl="0" algn="l">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pic>
        <p:nvPicPr>
          <p:cNvPr id="79" name="Google Shape;79;p17"/>
          <p:cNvPicPr preferRelativeResize="0"/>
          <p:nvPr/>
        </p:nvPicPr>
        <p:blipFill>
          <a:blip r:embed="rId3">
            <a:alphaModFix/>
          </a:blip>
          <a:stretch>
            <a:fillRect/>
          </a:stretch>
        </p:blipFill>
        <p:spPr>
          <a:xfrm>
            <a:off x="152400" y="876763"/>
            <a:ext cx="8839199" cy="3389965"/>
          </a:xfrm>
          <a:prstGeom prst="rect">
            <a:avLst/>
          </a:prstGeom>
          <a:noFill/>
          <a:ln>
            <a:noFill/>
          </a:ln>
        </p:spPr>
      </p:pic>
      <p:sp>
        <p:nvSpPr>
          <p:cNvPr id="80" name="Google Shape;80;p17"/>
          <p:cNvSpPr txBox="1"/>
          <p:nvPr/>
        </p:nvSpPr>
        <p:spPr>
          <a:xfrm>
            <a:off x="417925" y="223075"/>
            <a:ext cx="6311400" cy="65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500"/>
              <a:t>Regression vs Classification</a:t>
            </a:r>
            <a:endParaRPr sz="2500"/>
          </a:p>
        </p:txBody>
      </p:sp>
      <p:sp>
        <p:nvSpPr>
          <p:cNvPr id="81" name="Google Shape;81;p17"/>
          <p:cNvSpPr txBox="1"/>
          <p:nvPr/>
        </p:nvSpPr>
        <p:spPr>
          <a:xfrm>
            <a:off x="628650" y="4266725"/>
            <a:ext cx="7886700" cy="40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u="sng">
                <a:solidFill>
                  <a:schemeClr val="hlink"/>
                </a:solidFill>
                <a:hlinkClick r:id="rId4"/>
              </a:rPr>
              <a:t>https://playground.tensorflow.org/#activation=tanh&amp;batchSize=10&amp;dataset=circle&amp;regDataset=reg-plane&amp;learningRate=0.03&amp;regularizationRate=0&amp;noise=0&amp;networkShape=4,2&amp;seed=0.59197&amp;showTestData=false&amp;discretize=false&amp;percTrainData=50&amp;x=true&amp;y=true&amp;xTimesY=false&amp;xSquared=false&amp;ySquared=false&amp;cosX=false&amp;sinX=false&amp;cosY=false&amp;sinY=false&amp;collectStats=false&amp;problem=classification&amp;initZero=false&amp;hideText=false</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Pre-trained Network </a:t>
            </a:r>
            <a:endParaRPr/>
          </a:p>
        </p:txBody>
      </p:sp>
      <p:sp>
        <p:nvSpPr>
          <p:cNvPr id="87" name="Google Shape;87;p1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222222"/>
                </a:solidFill>
                <a:highlight>
                  <a:srgbClr val="FFFFFF"/>
                </a:highlight>
              </a:rPr>
              <a:t>What is pre-trained Network?</a:t>
            </a:r>
            <a:endParaRPr sz="2400">
              <a:solidFill>
                <a:srgbClr val="222222"/>
              </a:solidFill>
              <a:highlight>
                <a:srgbClr val="FFFFFF"/>
              </a:highlight>
            </a:endParaRPr>
          </a:p>
          <a:p>
            <a:pPr indent="0" lvl="0" marL="0" rtl="0" algn="l">
              <a:spcBef>
                <a:spcPts val="1600"/>
              </a:spcBef>
              <a:spcAft>
                <a:spcPts val="0"/>
              </a:spcAft>
              <a:buNone/>
            </a:pPr>
            <a:r>
              <a:rPr lang="en" sz="2400">
                <a:solidFill>
                  <a:srgbClr val="222222"/>
                </a:solidFill>
                <a:highlight>
                  <a:srgbClr val="FFFFFF"/>
                </a:highlight>
              </a:rPr>
              <a:t>a </a:t>
            </a:r>
            <a:r>
              <a:rPr b="1" lang="en" sz="2400">
                <a:solidFill>
                  <a:srgbClr val="222222"/>
                </a:solidFill>
                <a:highlight>
                  <a:srgbClr val="FFFFFF"/>
                </a:highlight>
              </a:rPr>
              <a:t>pre</a:t>
            </a:r>
            <a:r>
              <a:rPr lang="en" sz="2400">
                <a:solidFill>
                  <a:srgbClr val="222222"/>
                </a:solidFill>
                <a:highlight>
                  <a:srgbClr val="FFFFFF"/>
                </a:highlight>
              </a:rPr>
              <a:t>-</a:t>
            </a:r>
            <a:r>
              <a:rPr b="1" lang="en" sz="2400">
                <a:solidFill>
                  <a:srgbClr val="222222"/>
                </a:solidFill>
                <a:highlight>
                  <a:srgbClr val="FFFFFF"/>
                </a:highlight>
              </a:rPr>
              <a:t>trained model</a:t>
            </a:r>
            <a:r>
              <a:rPr lang="en" sz="2400">
                <a:solidFill>
                  <a:srgbClr val="222222"/>
                </a:solidFill>
                <a:highlight>
                  <a:srgbClr val="FFFFFF"/>
                </a:highlight>
              </a:rPr>
              <a:t> is a </a:t>
            </a:r>
            <a:r>
              <a:rPr b="1" lang="en" sz="2400">
                <a:solidFill>
                  <a:srgbClr val="222222"/>
                </a:solidFill>
                <a:highlight>
                  <a:srgbClr val="FFFFFF"/>
                </a:highlight>
              </a:rPr>
              <a:t>model</a:t>
            </a:r>
            <a:r>
              <a:rPr lang="en" sz="2400">
                <a:solidFill>
                  <a:srgbClr val="222222"/>
                </a:solidFill>
                <a:highlight>
                  <a:srgbClr val="FFFFFF"/>
                </a:highlight>
              </a:rPr>
              <a:t> created by someone else to solve a similar problem. Instead of building a </a:t>
            </a:r>
            <a:r>
              <a:rPr b="1" lang="en" sz="2400">
                <a:solidFill>
                  <a:srgbClr val="222222"/>
                </a:solidFill>
                <a:highlight>
                  <a:srgbClr val="FFFFFF"/>
                </a:highlight>
              </a:rPr>
              <a:t>model</a:t>
            </a:r>
            <a:r>
              <a:rPr lang="en" sz="2400">
                <a:solidFill>
                  <a:srgbClr val="222222"/>
                </a:solidFill>
                <a:highlight>
                  <a:srgbClr val="FFFFFF"/>
                </a:highlight>
              </a:rPr>
              <a:t> from scratch to solve a similar problem, you use the </a:t>
            </a:r>
            <a:r>
              <a:rPr b="1" lang="en" sz="2400">
                <a:solidFill>
                  <a:srgbClr val="222222"/>
                </a:solidFill>
                <a:highlight>
                  <a:srgbClr val="FFFFFF"/>
                </a:highlight>
              </a:rPr>
              <a:t>model trained</a:t>
            </a:r>
            <a:r>
              <a:rPr lang="en" sz="2400">
                <a:solidFill>
                  <a:srgbClr val="222222"/>
                </a:solidFill>
                <a:highlight>
                  <a:srgbClr val="FFFFFF"/>
                </a:highlight>
              </a:rPr>
              <a:t> on other problem as a starting point.</a:t>
            </a:r>
            <a:endParaRPr sz="2400">
              <a:solidFill>
                <a:srgbClr val="222222"/>
              </a:solidFill>
              <a:highlight>
                <a:srgbClr val="FFFFFF"/>
              </a:highlight>
            </a:endParaRPr>
          </a:p>
          <a:p>
            <a:pPr indent="0" lvl="0" marL="0" rtl="0" algn="l">
              <a:spcBef>
                <a:spcPts val="1600"/>
              </a:spcBef>
              <a:spcAft>
                <a:spcPts val="1600"/>
              </a:spcAft>
              <a:buNone/>
            </a:pPr>
            <a:r>
              <a:rPr lang="en" sz="2400">
                <a:solidFill>
                  <a:srgbClr val="222222"/>
                </a:solidFill>
                <a:highlight>
                  <a:srgbClr val="FFFFFF"/>
                </a:highlight>
              </a:rPr>
              <a:t>Conclusion: Import other’s trained weights and biases</a:t>
            </a:r>
            <a:endParaRPr sz="2400">
              <a:solidFill>
                <a:srgbClr val="222222"/>
              </a:solidFill>
              <a:highlight>
                <a:srgbClr val="FFFFFF"/>
              </a:highligh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Why do we use </a:t>
            </a:r>
            <a:r>
              <a:rPr lang="en"/>
              <a:t>Pre-trained Network?</a:t>
            </a:r>
            <a:endParaRPr/>
          </a:p>
        </p:txBody>
      </p:sp>
      <p:sp>
        <p:nvSpPr>
          <p:cNvPr id="93" name="Google Shape;93;p1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AutoNum type="arabicPeriod"/>
            </a:pPr>
            <a:r>
              <a:rPr lang="en"/>
              <a:t>engineering implementation</a:t>
            </a:r>
            <a:endParaRPr/>
          </a:p>
          <a:p>
            <a:pPr indent="-342900" lvl="0" marL="457200" rtl="0" algn="l">
              <a:spcBef>
                <a:spcPts val="0"/>
              </a:spcBef>
              <a:spcAft>
                <a:spcPts val="0"/>
              </a:spcAft>
              <a:buSzPts val="1800"/>
              <a:buAutoNum type="arabicPeriod"/>
            </a:pPr>
            <a:r>
              <a:rPr lang="en"/>
              <a:t>The cost of </a:t>
            </a:r>
            <a:r>
              <a:rPr lang="en"/>
              <a:t>training time</a:t>
            </a:r>
            <a:r>
              <a:rPr lang="en"/>
              <a:t> and </a:t>
            </a:r>
            <a:r>
              <a:rPr lang="en"/>
              <a:t>computing power</a:t>
            </a:r>
            <a:endParaRPr/>
          </a:p>
        </p:txBody>
      </p:sp>
      <p:pic>
        <p:nvPicPr>
          <p:cNvPr id="94" name="Google Shape;94;p19"/>
          <p:cNvPicPr preferRelativeResize="0"/>
          <p:nvPr/>
        </p:nvPicPr>
        <p:blipFill>
          <a:blip r:embed="rId3">
            <a:alphaModFix/>
          </a:blip>
          <a:stretch>
            <a:fillRect/>
          </a:stretch>
        </p:blipFill>
        <p:spPr>
          <a:xfrm>
            <a:off x="2892250" y="2017228"/>
            <a:ext cx="6165076" cy="2826273"/>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to use pre-trained Network </a:t>
            </a:r>
            <a:endParaRPr/>
          </a:p>
        </p:txBody>
      </p:sp>
      <p:sp>
        <p:nvSpPr>
          <p:cNvPr id="100" name="Google Shape;100;p2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AutoNum type="arabicPeriod"/>
            </a:pPr>
            <a:r>
              <a:rPr lang="en"/>
              <a:t>Transfer learning</a:t>
            </a:r>
            <a:endParaRPr/>
          </a:p>
          <a:p>
            <a:pPr indent="-342900" lvl="0" marL="457200" rtl="0" algn="l">
              <a:spcBef>
                <a:spcPts val="0"/>
              </a:spcBef>
              <a:spcAft>
                <a:spcPts val="0"/>
              </a:spcAft>
              <a:buSzPts val="1800"/>
              <a:buAutoNum type="arabicPeriod"/>
            </a:pPr>
            <a:r>
              <a:rPr lang="en"/>
              <a:t>engineering implementation</a:t>
            </a:r>
            <a:endParaRPr/>
          </a:p>
        </p:txBody>
      </p:sp>
      <p:pic>
        <p:nvPicPr>
          <p:cNvPr id="101" name="Google Shape;101;p20"/>
          <p:cNvPicPr preferRelativeResize="0"/>
          <p:nvPr/>
        </p:nvPicPr>
        <p:blipFill>
          <a:blip r:embed="rId3">
            <a:alphaModFix/>
          </a:blip>
          <a:stretch>
            <a:fillRect/>
          </a:stretch>
        </p:blipFill>
        <p:spPr>
          <a:xfrm>
            <a:off x="0" y="2414173"/>
            <a:ext cx="6193624" cy="1788725"/>
          </a:xfrm>
          <a:prstGeom prst="rect">
            <a:avLst/>
          </a:prstGeom>
          <a:noFill/>
          <a:ln>
            <a:noFill/>
          </a:ln>
        </p:spPr>
      </p:pic>
      <p:pic>
        <p:nvPicPr>
          <p:cNvPr id="102" name="Google Shape;102;p20"/>
          <p:cNvPicPr preferRelativeResize="0"/>
          <p:nvPr/>
        </p:nvPicPr>
        <p:blipFill>
          <a:blip r:embed="rId4">
            <a:alphaModFix/>
          </a:blip>
          <a:stretch>
            <a:fillRect/>
          </a:stretch>
        </p:blipFill>
        <p:spPr>
          <a:xfrm>
            <a:off x="4042149" y="964124"/>
            <a:ext cx="4887550" cy="12889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CNN</a:t>
            </a:r>
            <a:endParaRPr/>
          </a:p>
        </p:txBody>
      </p:sp>
      <p:sp>
        <p:nvSpPr>
          <p:cNvPr id="108" name="Google Shape;108;p2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Convolutional networks(LeCun, 1989), also known as convolutional neural networks, or CNNs, are a specialized kind of neural network for processing data that has a known grid-like topology (Goodfellow, Bengio &amp; Courville, 2016)</a:t>
            </a:r>
            <a:endParaRPr/>
          </a:p>
          <a:p>
            <a:pPr indent="-342900" lvl="0" marL="457200" rtl="0" algn="l">
              <a:spcBef>
                <a:spcPts val="0"/>
              </a:spcBef>
              <a:spcAft>
                <a:spcPts val="0"/>
              </a:spcAft>
              <a:buSzPts val="1800"/>
              <a:buChar char="●"/>
            </a:pPr>
            <a:r>
              <a:rPr lang="en"/>
              <a:t>The network employs a mathematical operation called convolution.</a:t>
            </a:r>
            <a:endParaRPr/>
          </a:p>
        </p:txBody>
      </p:sp>
      <p:pic>
        <p:nvPicPr>
          <p:cNvPr id="109" name="Google Shape;109;p21"/>
          <p:cNvPicPr preferRelativeResize="0"/>
          <p:nvPr/>
        </p:nvPicPr>
        <p:blipFill>
          <a:blip r:embed="rId3">
            <a:alphaModFix/>
          </a:blip>
          <a:stretch>
            <a:fillRect/>
          </a:stretch>
        </p:blipFill>
        <p:spPr>
          <a:xfrm>
            <a:off x="4502750" y="2951050"/>
            <a:ext cx="4188826" cy="20138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